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8" r:id="rId2"/>
    <p:sldId id="262" r:id="rId3"/>
    <p:sldId id="259" r:id="rId4"/>
    <p:sldId id="260" r:id="rId5"/>
    <p:sldId id="261" r:id="rId6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71070" autoAdjust="0"/>
  </p:normalViewPr>
  <p:slideViewPr>
    <p:cSldViewPr snapToGrid="0" showGuides="1">
      <p:cViewPr varScale="1">
        <p:scale>
          <a:sx n="71" d="100"/>
          <a:sy n="71" d="100"/>
        </p:scale>
        <p:origin x="1047" y="4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2817" y="45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0D448EA8-9F08-412C-AE3A-70ADEFBF8607}" type="datetimeFigureOut">
              <a:rPr lang="en-NZ" smtClean="0"/>
              <a:t>16/09/2021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C9A8F172-C1DC-4746-8B05-8D73AB9950F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84167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A8F172-C1DC-4746-8B05-8D73AB9950FA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09003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A8F172-C1DC-4746-8B05-8D73AB9950FA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328880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A8F172-C1DC-4746-8B05-8D73AB9950FA}" type="slidenum">
              <a:rPr lang="en-NZ" smtClean="0"/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945870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A8F172-C1DC-4746-8B05-8D73AB9950FA}" type="slidenum">
              <a:rPr lang="en-NZ" smtClean="0"/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83659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9B4FC-7DA3-403F-8125-31F98BAFDB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698321-9B00-4B5E-A01B-99D59F3EE7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423F5B-CEC2-4D58-B401-4AA7204FD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FE27-7D15-4654-904C-564B254EB608}" type="datetimeFigureOut">
              <a:rPr lang="en-NZ" smtClean="0"/>
              <a:t>16/09/2021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6E208-357E-46E2-B458-35D4AC1EA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73331-8156-4028-9D0B-E4BBF1B27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2406-1BCE-4C69-A2B0-C7684A0CAC8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40630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8CC25-4EEB-4E49-B93C-98E362990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C60E1A-7E63-4AD4-B82E-C18855A8DA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3A31D-2AB8-4AEB-9BDD-D929D61B0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FE27-7D15-4654-904C-564B254EB608}" type="datetimeFigureOut">
              <a:rPr lang="en-NZ" smtClean="0"/>
              <a:t>16/09/2021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1965AA-ED44-4E9E-B2AB-5515F9B65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A24B9F-FE5F-4054-8DE4-976C1D5C2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2406-1BCE-4C69-A2B0-C7684A0CAC8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97473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8F1112-AF53-4ECA-ABB2-CDE0C86F5F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BFCD2B-DCC9-4126-AAAF-6A4F51550D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81C315-E314-44EC-9E28-B8CDB22F6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FE27-7D15-4654-904C-564B254EB608}" type="datetimeFigureOut">
              <a:rPr lang="en-NZ" smtClean="0"/>
              <a:t>16/09/2021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663F1B-B911-4080-9F37-8747C781A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6CB872-6015-4BE5-BE86-1CAF80B97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2406-1BCE-4C69-A2B0-C7684A0CAC8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14735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9FEC1-3769-419D-8A6C-4A3B6AED1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7BE16-382F-495F-A1C4-F3B20E82AE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C8BD02-1421-4FE8-AE6C-5C333525F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FE27-7D15-4654-904C-564B254EB608}" type="datetimeFigureOut">
              <a:rPr lang="en-NZ" smtClean="0"/>
              <a:t>16/09/2021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C7727-9F97-4D73-A3A7-79679F961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F1DB2-0FE8-4184-B206-C53143D9A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2406-1BCE-4C69-A2B0-C7684A0CAC8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62466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57572-667D-4A57-9677-0AC5CF896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B9F402-E617-46E2-9959-9533CF543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7F7388-9537-443C-B540-DC6945394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FE27-7D15-4654-904C-564B254EB608}" type="datetimeFigureOut">
              <a:rPr lang="en-NZ" smtClean="0"/>
              <a:t>16/09/2021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6A0436-716C-41F7-B052-0A706418B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7AE1C0-2C74-40B3-AD35-461E7945B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2406-1BCE-4C69-A2B0-C7684A0CAC8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66623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29140-9299-4B60-8AEA-286C2ABE9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B38FA-F047-4E7D-ACA6-65DDC93F4F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2688EC-52CE-4846-8382-5406692A5D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630A05-9B2F-42EF-BE5C-A15B497AA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FE27-7D15-4654-904C-564B254EB608}" type="datetimeFigureOut">
              <a:rPr lang="en-NZ" smtClean="0"/>
              <a:t>16/09/2021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D95E46-972F-4201-BB47-A70648421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B2EF73-6B1B-4C77-86E0-AD6D75A51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2406-1BCE-4C69-A2B0-C7684A0CAC8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90653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2CC95-81D1-4E9F-A12D-D915977C2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1BA494-5E5E-408A-A76B-99E5B30327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15B013-F7C1-4A19-9A37-05A795BEE8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A92A57-3FE3-45A6-A69A-EA7BE8B9A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C370A1-1AA1-4613-B977-0D171F4725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19756D-EB70-4E64-8A43-60856A8B3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FE27-7D15-4654-904C-564B254EB608}" type="datetimeFigureOut">
              <a:rPr lang="en-NZ" smtClean="0"/>
              <a:t>16/09/2021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9452C9-F709-461D-9879-F3C305628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F3B08B-EB9D-4EDE-A743-23839DD95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2406-1BCE-4C69-A2B0-C7684A0CAC8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64107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74D23-B120-4CDC-8895-A1155ACD0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E1C913-1E8C-4596-A6C1-80A74237A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FE27-7D15-4654-904C-564B254EB608}" type="datetimeFigureOut">
              <a:rPr lang="en-NZ" smtClean="0"/>
              <a:t>16/09/2021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D471CF-9FEC-4AE1-879C-895191840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22B2AF-2969-4F6A-879F-53CFE9F75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2406-1BCE-4C69-A2B0-C7684A0CAC8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69611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B5544A-E819-47D6-8B01-1B4C4E3A5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FE27-7D15-4654-904C-564B254EB608}" type="datetimeFigureOut">
              <a:rPr lang="en-NZ" smtClean="0"/>
              <a:t>16/09/2021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48814E-68B2-4F5D-94EA-2EA8B1948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7AA32D-0D9B-45A9-B3A7-3DB4DAAD7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2406-1BCE-4C69-A2B0-C7684A0CAC8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73495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F2C49-3C9C-4853-A12B-05C1FF0C4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E1625-AF19-44F9-ABA2-635ADCA3A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2DF930-A257-4798-9283-8971B237EA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5A4C07-E2CD-4310-B1D0-9B218DC71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FE27-7D15-4654-904C-564B254EB608}" type="datetimeFigureOut">
              <a:rPr lang="en-NZ" smtClean="0"/>
              <a:t>16/09/2021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C62962-8DB9-472E-A6EA-DBFC8AD5F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497E75-B370-4253-852B-8D2C362CC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2406-1BCE-4C69-A2B0-C7684A0CAC8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33658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324FD-F80A-466E-924A-9331906CE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548008-B140-4FC8-8F83-07CD00DAAC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3B19DC-420D-4C9E-A4EF-EA5459A23F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FD1706-39EE-49CF-ABF0-BD2094D45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FE27-7D15-4654-904C-564B254EB608}" type="datetimeFigureOut">
              <a:rPr lang="en-NZ" smtClean="0"/>
              <a:t>16/09/2021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429983-A677-49B3-B92F-87253915A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1632A5-E0A4-4F2F-99CA-BFE87D1C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2406-1BCE-4C69-A2B0-C7684A0CAC8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46341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8DF978-4692-4377-944A-A30FAFA9C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389DC-31FA-4FA1-AEAD-8E87E4CDE0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93D148-D333-40B9-99FA-6CFB209421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CFE27-7D15-4654-904C-564B254EB608}" type="datetimeFigureOut">
              <a:rPr lang="en-NZ" smtClean="0"/>
              <a:t>16/09/2021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AFE8CA-E832-4DE4-A26C-3A118F05F2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262996-0795-4F6C-B134-C1B66B0A81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D2406-1BCE-4C69-A2B0-C7684A0CAC8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92348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8A8961E-6389-4DA9-82FC-F77AE1C357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12192000" cy="3429000"/>
          </a:xfrm>
          <a:prstGeom prst="rect">
            <a:avLst/>
          </a:prstGeom>
          <a:solidFill>
            <a:srgbClr val="33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NZ" sz="110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E346CE3-6F05-45BD-A03A-034CC279BCC9}"/>
              </a:ext>
            </a:extLst>
          </p:cNvPr>
          <p:cNvSpPr txBox="1">
            <a:spLocks/>
          </p:cNvSpPr>
          <p:nvPr/>
        </p:nvSpPr>
        <p:spPr>
          <a:xfrm>
            <a:off x="838199" y="0"/>
            <a:ext cx="10515600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NZ" dirty="0">
                <a:solidFill>
                  <a:schemeClr val="bg1"/>
                </a:solidFill>
                <a:latin typeface="+mn-lt"/>
              </a:rPr>
              <a:t>CCG Modern Procurement Workstream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75E2FCB-2938-4F28-B96D-DD1CC0F19B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8227" y="4512005"/>
            <a:ext cx="3255546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633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18DA0-2DFD-4A7A-881F-56EA5ACB8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80106"/>
          </a:xfrm>
        </p:spPr>
        <p:txBody>
          <a:bodyPr>
            <a:normAutofit/>
          </a:bodyPr>
          <a:lstStyle/>
          <a:p>
            <a:r>
              <a:rPr lang="en-NZ" dirty="0"/>
              <a:t>Case studies/presentations, balanced with panel discussions </a:t>
            </a:r>
          </a:p>
          <a:p>
            <a:endParaRPr lang="en-NZ" dirty="0"/>
          </a:p>
          <a:p>
            <a:r>
              <a:rPr lang="en-NZ" dirty="0"/>
              <a:t>Define &amp; explore key themes </a:t>
            </a:r>
          </a:p>
          <a:p>
            <a:endParaRPr lang="en-NZ" dirty="0"/>
          </a:p>
          <a:p>
            <a:r>
              <a:rPr lang="en-NZ" dirty="0"/>
              <a:t>Identify common obstacles to better procurement within Aotearoa</a:t>
            </a:r>
          </a:p>
          <a:p>
            <a:endParaRPr lang="en-NZ" dirty="0"/>
          </a:p>
          <a:p>
            <a:r>
              <a:rPr lang="en-NZ" dirty="0"/>
              <a:t>Explore ideas to overcome blockages to better procurement</a:t>
            </a:r>
          </a:p>
          <a:p>
            <a:endParaRPr lang="en-NZ" dirty="0"/>
          </a:p>
          <a:p>
            <a:r>
              <a:rPr lang="en-NZ" dirty="0"/>
              <a:t>Work collaboratively with Industry</a:t>
            </a:r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8A8961E-6389-4DA9-82FC-F77AE1C357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1"/>
            <a:ext cx="12192000" cy="1257300"/>
          </a:xfrm>
          <a:prstGeom prst="rect">
            <a:avLst/>
          </a:prstGeom>
          <a:solidFill>
            <a:srgbClr val="33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NZ" sz="110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E346CE3-6F05-45BD-A03A-034CC279BCC9}"/>
              </a:ext>
            </a:extLst>
          </p:cNvPr>
          <p:cNvSpPr txBox="1">
            <a:spLocks/>
          </p:cNvSpPr>
          <p:nvPr/>
        </p:nvSpPr>
        <p:spPr>
          <a:xfrm>
            <a:off x="838199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dirty="0">
                <a:solidFill>
                  <a:schemeClr val="bg1"/>
                </a:solidFill>
                <a:latin typeface="+mn-lt"/>
              </a:rPr>
              <a:t>CCG Modern Procurement Workstream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75E2FCB-2938-4F28-B96D-DD1CC0F19B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8427" y="5755858"/>
            <a:ext cx="3255546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867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CF078C7-ABA6-42A7-AF68-5516D5EB21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"/>
            <a:ext cx="12192000" cy="1232503"/>
          </a:xfrm>
          <a:prstGeom prst="rect">
            <a:avLst/>
          </a:prstGeom>
          <a:solidFill>
            <a:srgbClr val="33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NZ" sz="110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F5DC30-89B7-4442-A396-CFF19006B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1325563"/>
          </a:xfrm>
        </p:spPr>
        <p:txBody>
          <a:bodyPr/>
          <a:lstStyle/>
          <a:p>
            <a:r>
              <a:rPr lang="en-NZ" dirty="0">
                <a:solidFill>
                  <a:schemeClr val="bg1"/>
                </a:solidFill>
                <a:latin typeface="+mn-lt"/>
              </a:rPr>
              <a:t>CCG Modern Procurement Workstream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16F4BB-4C36-42D2-AD73-C05F5D11C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89325"/>
          </a:xfrm>
        </p:spPr>
        <p:txBody>
          <a:bodyPr>
            <a:normAutofit lnSpcReduction="10000"/>
          </a:bodyPr>
          <a:lstStyle/>
          <a:p>
            <a:r>
              <a:rPr lang="en-NZ" dirty="0"/>
              <a:t>Tim Barry – Watercare </a:t>
            </a:r>
          </a:p>
          <a:p>
            <a:r>
              <a:rPr lang="en-NZ" dirty="0"/>
              <a:t>Tim Warren – CCG</a:t>
            </a:r>
          </a:p>
          <a:p>
            <a:r>
              <a:rPr lang="en-NZ" dirty="0"/>
              <a:t>Nat Warmington – Piritahi Alliance</a:t>
            </a:r>
          </a:p>
          <a:p>
            <a:pPr marL="0" indent="0">
              <a:buNone/>
            </a:pPr>
            <a:endParaRPr lang="en-NZ" dirty="0"/>
          </a:p>
          <a:p>
            <a:r>
              <a:rPr lang="en-NZ" dirty="0"/>
              <a:t>Local and International connections</a:t>
            </a:r>
          </a:p>
          <a:p>
            <a:endParaRPr lang="en-NZ" dirty="0"/>
          </a:p>
          <a:p>
            <a:r>
              <a:rPr lang="en-NZ" dirty="0"/>
              <a:t>Want more regional representation within the working group</a:t>
            </a:r>
          </a:p>
          <a:p>
            <a:pPr marL="0" indent="0">
              <a:buNone/>
            </a:pPr>
            <a:endParaRPr lang="en-NZ" dirty="0"/>
          </a:p>
          <a:p>
            <a:endParaRPr lang="en-NZ" dirty="0"/>
          </a:p>
          <a:p>
            <a:pPr marL="0" indent="0">
              <a:buNone/>
            </a:pPr>
            <a:endParaRPr lang="en-NZ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35885B9-BF32-4340-BED5-450367D0E0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8427" y="5755858"/>
            <a:ext cx="3255546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451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F086FB4-4ACB-48B3-B10B-B15FA56ABD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"/>
            <a:ext cx="12192000" cy="1232503"/>
          </a:xfrm>
          <a:prstGeom prst="rect">
            <a:avLst/>
          </a:prstGeom>
          <a:solidFill>
            <a:srgbClr val="33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NZ" sz="110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5263D-3BFC-4122-BB87-572D4DED4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sz="3000" dirty="0"/>
              <a:t>Client maturity</a:t>
            </a:r>
          </a:p>
          <a:p>
            <a:r>
              <a:rPr lang="en-NZ" sz="3000" dirty="0"/>
              <a:t>Governance </a:t>
            </a:r>
          </a:p>
          <a:p>
            <a:r>
              <a:rPr lang="en-NZ" sz="3000" dirty="0"/>
              <a:t>Leveraging Digital age</a:t>
            </a:r>
          </a:p>
          <a:p>
            <a:r>
              <a:rPr lang="en-NZ" sz="3000" dirty="0"/>
              <a:t>Legislative &amp; funding considerations</a:t>
            </a:r>
          </a:p>
          <a:p>
            <a:pPr marL="0" indent="0">
              <a:buNone/>
            </a:pPr>
            <a:endParaRPr lang="en-NZ" sz="3000" dirty="0"/>
          </a:p>
          <a:p>
            <a:pPr marL="0" indent="0">
              <a:buNone/>
            </a:pPr>
            <a:endParaRPr lang="en-NZ" sz="3000" dirty="0"/>
          </a:p>
          <a:p>
            <a:pPr marL="0" indent="0">
              <a:buNone/>
            </a:pPr>
            <a:r>
              <a:rPr lang="en-NZ" sz="3000" dirty="0"/>
              <a:t>We’d value feedback on whether this aligns with our audience. </a:t>
            </a:r>
          </a:p>
          <a:p>
            <a:endParaRPr lang="en-NZ" dirty="0"/>
          </a:p>
          <a:p>
            <a:endParaRPr lang="en-NZ" dirty="0"/>
          </a:p>
          <a:p>
            <a:endParaRPr lang="en-NZ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3811992-CD7E-43F6-B02D-E0C44E6188C6}"/>
              </a:ext>
            </a:extLst>
          </p:cNvPr>
          <p:cNvSpPr txBox="1">
            <a:spLocks/>
          </p:cNvSpPr>
          <p:nvPr/>
        </p:nvSpPr>
        <p:spPr>
          <a:xfrm>
            <a:off x="838199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dirty="0">
                <a:solidFill>
                  <a:schemeClr val="bg1"/>
                </a:solidFill>
                <a:latin typeface="+mn-lt"/>
              </a:rPr>
              <a:t>CCG Modern Procurement Workstream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347A548-DA32-40C0-AF98-543ADFA469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8427" y="5755858"/>
            <a:ext cx="3255546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884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9A8B446-A984-4A7D-941A-7F77F7D29B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"/>
            <a:ext cx="12192000" cy="1232503"/>
          </a:xfrm>
          <a:prstGeom prst="rect">
            <a:avLst/>
          </a:prstGeom>
          <a:solidFill>
            <a:srgbClr val="33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NZ" sz="110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31BD4-F5B7-42DB-8D37-1BC344451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/>
              <a:t>The Next Steps</a:t>
            </a:r>
          </a:p>
          <a:p>
            <a:pPr marL="0" indent="0">
              <a:buNone/>
            </a:pPr>
            <a:endParaRPr lang="en-NZ" dirty="0"/>
          </a:p>
          <a:p>
            <a:r>
              <a:rPr lang="en-NZ" dirty="0"/>
              <a:t>Get initial presentation calendar invite out</a:t>
            </a:r>
          </a:p>
          <a:p>
            <a:r>
              <a:rPr lang="en-NZ" dirty="0"/>
              <a:t>Circulate a questionnaire to take pulse of membership in respects of current procurement practices and aspirations/concerns</a:t>
            </a:r>
          </a:p>
          <a:p>
            <a:r>
              <a:rPr lang="en-NZ" dirty="0"/>
              <a:t>Reflect on feedback and develop the 18 month programme.</a:t>
            </a:r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FDC3069-DDCC-47C8-A344-7C0A531AC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1325563"/>
          </a:xfrm>
        </p:spPr>
        <p:txBody>
          <a:bodyPr/>
          <a:lstStyle/>
          <a:p>
            <a:r>
              <a:rPr lang="en-NZ" dirty="0">
                <a:solidFill>
                  <a:schemeClr val="bg1"/>
                </a:solidFill>
                <a:latin typeface="+mn-lt"/>
              </a:rPr>
              <a:t>CCG Modern Procurement Workstream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A9E2A5B-D4DA-4196-8C30-278BA74651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8427" y="5755858"/>
            <a:ext cx="3255546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260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Widescreen</PresentationFormat>
  <Paragraphs>50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 </vt:lpstr>
      <vt:lpstr> </vt:lpstr>
      <vt:lpstr>CCG Modern Procurement Workstream</vt:lpstr>
      <vt:lpstr>PowerPoint Presentation</vt:lpstr>
      <vt:lpstr>CCG Modern Procurement Workstream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2021-09-15T21:00:51Z</dcterms:created>
  <dcterms:modified xsi:type="dcterms:W3CDTF">2021-09-15T21:01:22Z</dcterms:modified>
</cp:coreProperties>
</file>