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8" r:id="rId2"/>
    <p:sldId id="262" r:id="rId3"/>
    <p:sldId id="259" r:id="rId4"/>
    <p:sldId id="260" r:id="rId5"/>
    <p:sldId id="261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070" autoAdjust="0"/>
  </p:normalViewPr>
  <p:slideViewPr>
    <p:cSldViewPr snapToGrid="0" showGuides="1">
      <p:cViewPr varScale="1">
        <p:scale>
          <a:sx n="71" d="100"/>
          <a:sy n="71" d="100"/>
        </p:scale>
        <p:origin x="1047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817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D448EA8-9F08-412C-AE3A-70ADEFBF8607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A8F172-C1DC-4746-8B05-8D73AB9950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416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8F172-C1DC-4746-8B05-8D73AB9950FA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900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8F172-C1DC-4746-8B05-8D73AB9950FA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288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8F172-C1DC-4746-8B05-8D73AB9950FA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458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8F172-C1DC-4746-8B05-8D73AB9950FA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3659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9B4FC-7DA3-403F-8125-31F98BAFD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698321-9B00-4B5E-A01B-99D59F3EE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23F5B-CEC2-4D58-B401-4AA7204F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6E208-357E-46E2-B458-35D4AC1E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3331-8156-4028-9D0B-E4BBF1B2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063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8CC25-4EEB-4E49-B93C-98E36299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60E1A-7E63-4AD4-B82E-C18855A8D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3A31D-2AB8-4AEB-9BDD-D929D61B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965AA-ED44-4E9E-B2AB-5515F9B6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24B9F-FE5F-4054-8DE4-976C1D5C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747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8F1112-AF53-4ECA-ABB2-CDE0C86F5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FCD2B-DCC9-4126-AAAF-6A4F51550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1C315-E314-44EC-9E28-B8CDB22F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63F1B-B911-4080-9F37-8747C781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CB872-6015-4BE5-BE86-1CAF80B9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47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9FEC1-3769-419D-8A6C-4A3B6AED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7BE16-382F-495F-A1C4-F3B20E82A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8BD02-1421-4FE8-AE6C-5C333525F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C7727-9F97-4D73-A3A7-79679F96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F1DB2-0FE8-4184-B206-C53143D9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246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57572-667D-4A57-9677-0AC5CF89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9F402-E617-46E2-9959-9533CF543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7388-9537-443C-B540-DC694539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A0436-716C-41F7-B052-0A706418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AE1C0-2C74-40B3-AD35-461E7945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662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9140-9299-4B60-8AEA-286C2ABE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38FA-F047-4E7D-ACA6-65DDC93F4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688EC-52CE-4846-8382-5406692A5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30A05-9B2F-42EF-BE5C-A15B497A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95E46-972F-4201-BB47-A70648421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2EF73-6B1B-4C77-86E0-AD6D75A51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65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2CC95-81D1-4E9F-A12D-D915977C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BA494-5E5E-408A-A76B-99E5B3032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5B013-F7C1-4A19-9A37-05A795BEE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92A57-3FE3-45A6-A69A-EA7BE8B9A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C370A1-1AA1-4613-B977-0D171F472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19756D-EB70-4E64-8A43-60856A8B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452C9-F709-461D-9879-F3C30562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3B08B-EB9D-4EDE-A743-23839DD9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10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74D23-B120-4CDC-8895-A1155ACD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1C913-1E8C-4596-A6C1-80A74237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471CF-9FEC-4AE1-879C-89519184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2B2AF-2969-4F6A-879F-53CFE9F7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961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5544A-E819-47D6-8B01-1B4C4E3A5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8814E-68B2-4F5D-94EA-2EA8B194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AA32D-0D9B-45A9-B3A7-3DB4DAAD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349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2C49-3C9C-4853-A12B-05C1FF0C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E1625-AF19-44F9-ABA2-635ADCA3A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2DF930-A257-4798-9283-8971B237E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A4C07-E2CD-4310-B1D0-9B218DC7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62962-8DB9-472E-A6EA-DBFC8AD5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97E75-B370-4253-852B-8D2C362C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365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24FD-F80A-466E-924A-9331906CE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48008-B140-4FC8-8F83-07CD00DAA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B19DC-420D-4C9E-A4EF-EA5459A23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D1706-39EE-49CF-ABF0-BD2094D45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29983-A677-49B3-B92F-87253915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632A5-E0A4-4F2F-99CA-BFE87D1C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634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8DF978-4692-4377-944A-A30FAFA9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389DC-31FA-4FA1-AEAD-8E87E4CDE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3D148-D333-40B9-99FA-6CFB20942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FE27-7D15-4654-904C-564B254EB608}" type="datetimeFigureOut">
              <a:rPr lang="en-NZ" smtClean="0"/>
              <a:t>16/09/2021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FE8CA-E832-4DE4-A26C-3A118F05F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62996-0795-4F6C-B134-C1B66B0A8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2406-1BCE-4C69-A2B0-C7684A0CAC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234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A8961E-6389-4DA9-82FC-F77AE1C35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3429000"/>
          </a:xfrm>
          <a:prstGeom prst="rect">
            <a:avLst/>
          </a:prstGeom>
          <a:solidFill>
            <a:srgbClr val="33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E346CE3-6F05-45BD-A03A-034CC279BCC9}"/>
              </a:ext>
            </a:extLst>
          </p:cNvPr>
          <p:cNvSpPr txBox="1">
            <a:spLocks/>
          </p:cNvSpPr>
          <p:nvPr/>
        </p:nvSpPr>
        <p:spPr>
          <a:xfrm>
            <a:off x="838199" y="0"/>
            <a:ext cx="105156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NZ" dirty="0">
                <a:solidFill>
                  <a:schemeClr val="bg1"/>
                </a:solidFill>
                <a:latin typeface="+mn-lt"/>
              </a:rPr>
              <a:t>CCG Modern Procurement Workstream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E2FCB-2938-4F28-B96D-DD1CC0F19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227" y="4512005"/>
            <a:ext cx="325554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3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18DA0-2DFD-4A7A-881F-56EA5ACB8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0106"/>
          </a:xfrm>
        </p:spPr>
        <p:txBody>
          <a:bodyPr>
            <a:normAutofit/>
          </a:bodyPr>
          <a:lstStyle/>
          <a:p>
            <a:r>
              <a:rPr lang="en-NZ" dirty="0"/>
              <a:t>Case studies/presentations, balanced with panel discussions </a:t>
            </a:r>
          </a:p>
          <a:p>
            <a:endParaRPr lang="en-NZ" dirty="0"/>
          </a:p>
          <a:p>
            <a:r>
              <a:rPr lang="en-NZ" dirty="0"/>
              <a:t>Define &amp; explore key themes </a:t>
            </a:r>
          </a:p>
          <a:p>
            <a:endParaRPr lang="en-NZ" dirty="0"/>
          </a:p>
          <a:p>
            <a:r>
              <a:rPr lang="en-NZ" dirty="0"/>
              <a:t>Identify common obstacles to better procurement within Aotearoa</a:t>
            </a:r>
          </a:p>
          <a:p>
            <a:endParaRPr lang="en-NZ" dirty="0"/>
          </a:p>
          <a:p>
            <a:r>
              <a:rPr lang="en-NZ" dirty="0"/>
              <a:t>Explore ideas to overcome blockages to better procurement</a:t>
            </a:r>
          </a:p>
          <a:p>
            <a:endParaRPr lang="en-NZ" dirty="0"/>
          </a:p>
          <a:p>
            <a:r>
              <a:rPr lang="en-NZ" dirty="0"/>
              <a:t>Work collaboratively with Industry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A8961E-6389-4DA9-82FC-F77AE1C35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12192000" cy="1257300"/>
          </a:xfrm>
          <a:prstGeom prst="rect">
            <a:avLst/>
          </a:prstGeom>
          <a:solidFill>
            <a:srgbClr val="33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E346CE3-6F05-45BD-A03A-034CC279BCC9}"/>
              </a:ext>
            </a:extLst>
          </p:cNvPr>
          <p:cNvSpPr txBox="1">
            <a:spLocks/>
          </p:cNvSpPr>
          <p:nvPr/>
        </p:nvSpPr>
        <p:spPr>
          <a:xfrm>
            <a:off x="8381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>
                <a:solidFill>
                  <a:schemeClr val="bg1"/>
                </a:solidFill>
                <a:latin typeface="+mn-lt"/>
              </a:rPr>
              <a:t>CCG Modern Procurement Workstream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E2FCB-2938-4F28-B96D-DD1CC0F19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427" y="5755858"/>
            <a:ext cx="325554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6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F078C7-ABA6-42A7-AF68-5516D5EB2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1232503"/>
          </a:xfrm>
          <a:prstGeom prst="rect">
            <a:avLst/>
          </a:prstGeom>
          <a:solidFill>
            <a:srgbClr val="33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F5DC30-89B7-4442-A396-CFF1900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NZ" dirty="0">
                <a:solidFill>
                  <a:schemeClr val="bg1"/>
                </a:solidFill>
                <a:latin typeface="+mn-lt"/>
              </a:rPr>
              <a:t>CCG Modern Procurement Workstream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16F4BB-4C36-42D2-AD73-C05F5D11C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9325"/>
          </a:xfrm>
        </p:spPr>
        <p:txBody>
          <a:bodyPr>
            <a:normAutofit lnSpcReduction="10000"/>
          </a:bodyPr>
          <a:lstStyle/>
          <a:p>
            <a:r>
              <a:rPr lang="en-NZ" dirty="0"/>
              <a:t>Tim Barry – Watercare </a:t>
            </a:r>
          </a:p>
          <a:p>
            <a:r>
              <a:rPr lang="en-NZ" dirty="0"/>
              <a:t>Tim Warren – CCG</a:t>
            </a:r>
          </a:p>
          <a:p>
            <a:r>
              <a:rPr lang="en-NZ" dirty="0"/>
              <a:t>Nat Warmington – Piritahi Alliance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Local and International connections</a:t>
            </a:r>
          </a:p>
          <a:p>
            <a:endParaRPr lang="en-NZ" dirty="0"/>
          </a:p>
          <a:p>
            <a:r>
              <a:rPr lang="en-NZ" dirty="0"/>
              <a:t>Want more regional representation within the working group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5885B9-BF32-4340-BED5-450367D0E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427" y="5755858"/>
            <a:ext cx="325554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5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086FB4-4ACB-48B3-B10B-B15FA56AB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1232503"/>
          </a:xfrm>
          <a:prstGeom prst="rect">
            <a:avLst/>
          </a:prstGeom>
          <a:solidFill>
            <a:srgbClr val="33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5263D-3BFC-4122-BB87-572D4DED4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000" dirty="0"/>
              <a:t>Client maturity</a:t>
            </a:r>
          </a:p>
          <a:p>
            <a:r>
              <a:rPr lang="en-NZ" sz="3000" dirty="0"/>
              <a:t>Governance </a:t>
            </a:r>
          </a:p>
          <a:p>
            <a:r>
              <a:rPr lang="en-NZ" sz="3000" dirty="0"/>
              <a:t>Leveraging Digital age</a:t>
            </a:r>
          </a:p>
          <a:p>
            <a:r>
              <a:rPr lang="en-NZ" sz="3000" dirty="0"/>
              <a:t>Legislative &amp; funding considerations</a:t>
            </a:r>
          </a:p>
          <a:p>
            <a:pPr marL="0" indent="0">
              <a:buNone/>
            </a:pPr>
            <a:endParaRPr lang="en-NZ" sz="3000" dirty="0"/>
          </a:p>
          <a:p>
            <a:pPr marL="0" indent="0">
              <a:buNone/>
            </a:pPr>
            <a:endParaRPr lang="en-NZ" sz="3000" dirty="0"/>
          </a:p>
          <a:p>
            <a:pPr marL="0" indent="0">
              <a:buNone/>
            </a:pPr>
            <a:r>
              <a:rPr lang="en-NZ" sz="3000" dirty="0"/>
              <a:t>We’d value feedback on whether this aligns with our audience.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811992-CD7E-43F6-B02D-E0C44E6188C6}"/>
              </a:ext>
            </a:extLst>
          </p:cNvPr>
          <p:cNvSpPr txBox="1">
            <a:spLocks/>
          </p:cNvSpPr>
          <p:nvPr/>
        </p:nvSpPr>
        <p:spPr>
          <a:xfrm>
            <a:off x="8381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>
                <a:solidFill>
                  <a:schemeClr val="bg1"/>
                </a:solidFill>
                <a:latin typeface="+mn-lt"/>
              </a:rPr>
              <a:t>CCG Modern Procurement Workstream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47A548-DA32-40C0-AF98-543ADFA46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427" y="5755858"/>
            <a:ext cx="325554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8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A8B446-A984-4A7D-941A-7F77F7D2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1232503"/>
          </a:xfrm>
          <a:prstGeom prst="rect">
            <a:avLst/>
          </a:prstGeom>
          <a:solidFill>
            <a:srgbClr val="33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11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31BD4-F5B7-42DB-8D37-1BC344451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The Next Steps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Get initial presentation calendar invite out</a:t>
            </a:r>
          </a:p>
          <a:p>
            <a:r>
              <a:rPr lang="en-NZ" dirty="0"/>
              <a:t>Circulate a questionnaire to take pulse of membership in respects of current procurement practices and aspirations/concerns</a:t>
            </a:r>
          </a:p>
          <a:p>
            <a:r>
              <a:rPr lang="en-NZ" dirty="0"/>
              <a:t>Reflect on feedback and develop the 18 month programme.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FDC3069-DDCC-47C8-A344-7C0A531AC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NZ" dirty="0">
                <a:solidFill>
                  <a:schemeClr val="bg1"/>
                </a:solidFill>
                <a:latin typeface="+mn-lt"/>
              </a:rPr>
              <a:t>CCG Modern Procurement Workstream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9E2A5B-D4DA-4196-8C30-278BA7465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427" y="5755858"/>
            <a:ext cx="325554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6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 </vt:lpstr>
      <vt:lpstr> </vt:lpstr>
      <vt:lpstr>CCG Modern Procurement Workstream</vt:lpstr>
      <vt:lpstr>PowerPoint Presentation</vt:lpstr>
      <vt:lpstr>CCG Modern Procurement Workstream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2021-09-15T21:00:51Z</dcterms:created>
  <dcterms:modified xsi:type="dcterms:W3CDTF">2021-09-15T21:01:22Z</dcterms:modified>
</cp:coreProperties>
</file>